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6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F4329-38E6-55AF-0A23-991E2D82C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7CF295-292E-6CEF-4590-7766688DA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72430-F284-34B4-831F-128FE7E98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D2FE-681E-4B96-BB93-872830C5739D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70555-2748-5810-ACD3-5C4A23D6A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190C9-6277-A60B-FC95-17030C7D8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1A97-FF08-4B71-A4AB-4F68E0198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4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B8B3C-9095-E122-AE51-599664654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BAD0E1-2E14-396D-95DC-1DE3B106F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E3072-024D-929A-C9D0-562A72942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D2FE-681E-4B96-BB93-872830C5739D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32FD2-6F05-BE4B-20C5-D01184B2F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441FC-D779-E601-34EE-3FD7B533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1A97-FF08-4B71-A4AB-4F68E0198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2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3D26A1-ABDB-05D1-8815-DC677ACA4A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11F69B-38A6-E7B6-8607-3D6E670EA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2A7A2-39ED-AD33-16F1-DDF619C57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D2FE-681E-4B96-BB93-872830C5739D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F43F6-F68D-DB00-F878-C028DA13A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CA72F-5783-DF97-786D-1D25890E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1A97-FF08-4B71-A4AB-4F68E0198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50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842C5-C86D-28C2-4141-2356BFA01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C69C5-F429-2223-5871-1320D2B66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016A1-30CC-039A-136A-9CAE23C91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D2FE-681E-4B96-BB93-872830C5739D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78BDE-086B-D7D0-1641-D76CDA64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55847-8E04-7070-1805-CB336A947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1A97-FF08-4B71-A4AB-4F68E0198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16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E2B9C-FDA0-3FED-239F-D9EACD04C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8A0BB-825A-2F76-2D33-F4C22375D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7155E-4ED6-3DD1-E21A-9B5CCB3C3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D2FE-681E-4B96-BB93-872830C5739D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426BE-08E0-C4A5-5047-0297A77B1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68033-57D6-FF93-A82C-A66E168D6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1A97-FF08-4B71-A4AB-4F68E0198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8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E96E3-EB35-5648-ACB2-18F79AF2D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C8604-5649-A8BE-E419-79E75B1369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870FE8-E7A1-EF66-CD4F-B1AE3841B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6FBE60-0CDF-313F-00B5-905E18DFB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D2FE-681E-4B96-BB93-872830C5739D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DA08E-2191-D55C-5E5C-D959D886E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F253-9DBA-EB83-5EEE-368E03BA6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1A97-FF08-4B71-A4AB-4F68E0198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56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391E-F6EF-56BA-E608-838BD7291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C3F181-11C3-7D8D-EAF8-EE7BC316B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C43C24-7AC2-3C84-7C18-9DE8DD636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ABD2BA-DB65-7A80-7F6E-A8022E570B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0FA6ED-669E-E529-0478-1C86D30328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443B90-3D8B-7096-0614-3A7B4A7C7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D2FE-681E-4B96-BB93-872830C5739D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96D3AC-EBE4-5ACD-9E00-AD90F4711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C0D896-FEB9-AFD6-812F-495F30186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1A97-FF08-4B71-A4AB-4F68E0198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5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F53FF-33D0-6046-0AC6-E5FFDC21C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588CA0-360D-6684-3509-DEAE52726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D2FE-681E-4B96-BB93-872830C5739D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7C1123-C23E-51F0-BBF5-3EFDFA233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218646-134C-93E3-EDDF-F8387BBD7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1A97-FF08-4B71-A4AB-4F68E0198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76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E80ED1-9E30-FB51-7EDA-5FB0EC6AD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D2FE-681E-4B96-BB93-872830C5739D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818FBC-7A30-4F50-9467-85F71467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75A72-A432-A5DD-A474-6D0E7E149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1A97-FF08-4B71-A4AB-4F68E0198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599E9-9D51-9A32-B44E-8780DCAE2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DAA32-8CBB-885F-D08A-15691CB95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49FB85-2EF4-04D6-80B4-0B3376EC0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7E4DF9-15E1-875E-60B8-A26AC86B1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D2FE-681E-4B96-BB93-872830C5739D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03319-DAED-61F8-6048-98310F2C8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60151-FAEF-BEAC-7E8A-A075CBDBC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1A97-FF08-4B71-A4AB-4F68E0198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0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54DCD-E365-C1D4-4B1A-2C0F493BB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0635CE-597D-BC43-9270-DE2FD594AB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1875A7-68F8-26B3-DCEF-F3D592B3B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59DE41-219C-8E37-9B69-74BE51701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D2FE-681E-4B96-BB93-872830C5739D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7D2C7-510D-46A1-1E5B-BA88CCD1A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836479-CE56-3F62-6163-80CA227BD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1A97-FF08-4B71-A4AB-4F68E0198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2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76141F-12AE-4728-36D2-609015628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8DEF58-7A67-87B5-1612-27484E68C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B104A-BE69-C15F-ABBD-242DE6B6E9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0D2FE-681E-4B96-BB93-872830C5739D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50F01-673D-6DFC-7B7A-4427FEBB1C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07789-F25A-01C9-8ACB-19776798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D1A97-FF08-4B71-A4AB-4F68E0198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2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4B387-64A9-003C-5240-89C24C5B4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sz="5200" dirty="0">
                <a:solidFill>
                  <a:schemeClr val="tx2"/>
                </a:solidFill>
              </a:rPr>
              <a:t>Offshore Outfall Progress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C265BB-E721-E88E-7C18-B75035114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160126"/>
            <a:ext cx="6105194" cy="682079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tx2"/>
                </a:solidFill>
              </a:rPr>
              <a:t>WQMC October 11, 2023</a:t>
            </a:r>
          </a:p>
          <a:p>
            <a:r>
              <a:rPr lang="en-US" dirty="0">
                <a:solidFill>
                  <a:schemeClr val="tx2"/>
                </a:solidFill>
              </a:rPr>
              <a:t>Stephen Rafferty</a:t>
            </a:r>
          </a:p>
        </p:txBody>
      </p:sp>
    </p:spTree>
    <p:extLst>
      <p:ext uri="{BB962C8B-B14F-4D97-AF65-F5344CB8AC3E}">
        <p14:creationId xmlns:p14="http://schemas.microsoft.com/office/powerpoint/2010/main" val="3611946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2E144-B4D5-C12D-73D4-C1F229575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6375" y="2850776"/>
            <a:ext cx="2959249" cy="233614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Comments?  </a:t>
            </a:r>
            <a:br>
              <a:rPr lang="en-US" dirty="0">
                <a:latin typeface="+mn-lt"/>
              </a:rPr>
            </a:b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Questions?</a:t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1668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1736E-D820-E8CE-7EF5-22DFECFC2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needed to apply for an outfall discharge permit?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A5064-31B2-A959-2D3C-66FE29748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Location</a:t>
            </a:r>
          </a:p>
          <a:p>
            <a:r>
              <a:rPr lang="en-US" dirty="0"/>
              <a:t>Anticipated flows and quality of effluent</a:t>
            </a:r>
          </a:p>
          <a:p>
            <a:r>
              <a:rPr lang="en-US" dirty="0"/>
              <a:t>Hydrodynamic modelling proving dispersion coefficient</a:t>
            </a:r>
          </a:p>
          <a:p>
            <a:r>
              <a:rPr lang="en-US" dirty="0"/>
              <a:t>Outfall’s possible impact on Sagamore Lens</a:t>
            </a:r>
          </a:p>
          <a:p>
            <a:r>
              <a:rPr lang="en-US" dirty="0"/>
              <a:t>Evaluation of impact on marine environment</a:t>
            </a:r>
          </a:p>
          <a:p>
            <a:pPr lvl="1"/>
            <a:r>
              <a:rPr lang="en-US" dirty="0"/>
              <a:t>Protection of eelgrass</a:t>
            </a:r>
          </a:p>
          <a:p>
            <a:pPr lvl="1"/>
            <a:r>
              <a:rPr lang="en-US" dirty="0"/>
              <a:t>Shellfish</a:t>
            </a:r>
          </a:p>
          <a:p>
            <a:pPr lvl="1"/>
            <a:r>
              <a:rPr lang="en-US" dirty="0"/>
              <a:t>Finfish</a:t>
            </a:r>
          </a:p>
        </p:txBody>
      </p:sp>
    </p:spTree>
    <p:extLst>
      <p:ext uri="{BB962C8B-B14F-4D97-AF65-F5344CB8AC3E}">
        <p14:creationId xmlns:p14="http://schemas.microsoft.com/office/powerpoint/2010/main" val="220612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6375-B848-02B8-9BBE-3A4C1832D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needed to develop design and construction cost?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8EA19-FDD0-3F7A-41F0-477AE77F1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5931"/>
            <a:ext cx="10515600" cy="4351338"/>
          </a:xfrm>
        </p:spPr>
        <p:txBody>
          <a:bodyPr/>
          <a:lstStyle/>
          <a:p>
            <a:r>
              <a:rPr lang="en-US" dirty="0"/>
              <a:t>Pipe sizing – outfall as well as the effluent pipe from the plant</a:t>
            </a:r>
          </a:p>
          <a:p>
            <a:r>
              <a:rPr lang="en-US" dirty="0"/>
              <a:t>Routing of effluent pipe from the plant to the outfall site</a:t>
            </a:r>
          </a:p>
          <a:p>
            <a:r>
              <a:rPr lang="en-US" dirty="0"/>
              <a:t>Site accessibility – possible deed limitations</a:t>
            </a:r>
          </a:p>
          <a:p>
            <a:r>
              <a:rPr lang="en-US" dirty="0"/>
              <a:t>Anticipated mitigation measures – noise control</a:t>
            </a:r>
          </a:p>
          <a:p>
            <a:r>
              <a:rPr lang="en-US" dirty="0"/>
              <a:t>Geotechnical information </a:t>
            </a:r>
          </a:p>
          <a:p>
            <a:pPr lvl="1"/>
            <a:r>
              <a:rPr lang="en-US" dirty="0"/>
              <a:t>Directional drilling alignment in marine environment</a:t>
            </a:r>
          </a:p>
          <a:p>
            <a:pPr lvl="1"/>
            <a:r>
              <a:rPr lang="en-US" dirty="0"/>
              <a:t>Soils along effluent pipe alignment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094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FC15A-744D-29EF-57DD-0BE0877FD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permits and approvals are anticipated?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FEBBE-D2DA-179B-EF97-A23C0B7AD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National Pollution Discharge Elimination System Permit (NPDES)</a:t>
            </a:r>
          </a:p>
          <a:p>
            <a:r>
              <a:rPr lang="en-US"/>
              <a:t>Massachusetts Environmental Policy Act (MEPA)</a:t>
            </a:r>
          </a:p>
          <a:p>
            <a:r>
              <a:rPr lang="en-US"/>
              <a:t>Coastal Zone Management</a:t>
            </a:r>
          </a:p>
          <a:p>
            <a:pPr lvl="1"/>
            <a:r>
              <a:rPr lang="en-US"/>
              <a:t>For marine borings</a:t>
            </a:r>
          </a:p>
          <a:p>
            <a:pPr lvl="1"/>
            <a:r>
              <a:rPr lang="en-US"/>
              <a:t>For outfall</a:t>
            </a:r>
          </a:p>
          <a:p>
            <a:r>
              <a:rPr lang="en-US"/>
              <a:t>Army Corp of Engineers</a:t>
            </a:r>
          </a:p>
          <a:p>
            <a:r>
              <a:rPr lang="en-US"/>
              <a:t>Division of Marine Fisheries</a:t>
            </a:r>
          </a:p>
          <a:p>
            <a:r>
              <a:rPr lang="en-US"/>
              <a:t>Conservation Commission</a:t>
            </a:r>
          </a:p>
          <a:p>
            <a:r>
              <a:rPr lang="en-US"/>
              <a:t>Possible Chapter 97 waiver (use of parkland)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086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BC823-861B-ADBC-F465-EA515914B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permits are required -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43529-7489-3A41-2D14-454191E9C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Massachusetts Department of Transportation (DOT) - for effluent pipe</a:t>
            </a:r>
          </a:p>
          <a:p>
            <a:r>
              <a:rPr lang="en-US" dirty="0"/>
              <a:t>Water Resource Commission – Sagamore lens issues</a:t>
            </a:r>
          </a:p>
          <a:p>
            <a:r>
              <a:rPr lang="en-US" dirty="0"/>
              <a:t>Bureau of Underwater Archeological Resources</a:t>
            </a:r>
          </a:p>
          <a:p>
            <a:r>
              <a:rPr lang="en-US" dirty="0"/>
              <a:t>????? </a:t>
            </a:r>
          </a:p>
        </p:txBody>
      </p:sp>
    </p:spTree>
    <p:extLst>
      <p:ext uri="{BB962C8B-B14F-4D97-AF65-F5344CB8AC3E}">
        <p14:creationId xmlns:p14="http://schemas.microsoft.com/office/powerpoint/2010/main" val="2571553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FAA92-BCAD-4C06-8BEF-B6692FBC0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Basis of current funding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7FE81-1456-A1BC-1FFD-B44F71098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00657" cy="4351338"/>
          </a:xfrm>
        </p:spPr>
        <p:txBody>
          <a:bodyPr/>
          <a:lstStyle/>
          <a:p>
            <a:r>
              <a:rPr lang="en-US" dirty="0"/>
              <a:t>Money has been allocated from the AFCEE account</a:t>
            </a:r>
          </a:p>
          <a:p>
            <a:r>
              <a:rPr lang="en-US" dirty="0"/>
              <a:t>Money is being requested under the omnibus capital account </a:t>
            </a:r>
          </a:p>
          <a:p>
            <a:r>
              <a:rPr lang="en-US" dirty="0"/>
              <a:t>Money to be requested in November Town Meeting to be used for: </a:t>
            </a:r>
          </a:p>
          <a:p>
            <a:pPr lvl="1"/>
            <a:r>
              <a:rPr lang="en-US" dirty="0"/>
              <a:t>Funding the USGS evaluation of impact to Sagamore Lens  ($110K  $80K/$30K)</a:t>
            </a:r>
          </a:p>
          <a:p>
            <a:pPr lvl="1"/>
            <a:r>
              <a:rPr lang="en-US" dirty="0"/>
              <a:t>Funding marine borings and geotechnical evaluation for the Kite Park preferred location ($811K)</a:t>
            </a:r>
          </a:p>
          <a:p>
            <a:pPr lvl="1"/>
            <a:r>
              <a:rPr lang="en-US" dirty="0"/>
              <a:t>Environmental survey off of Kite Park – 2 years ($185K)</a:t>
            </a:r>
          </a:p>
          <a:p>
            <a:pPr lvl="1"/>
            <a:r>
              <a:rPr lang="en-US" dirty="0"/>
              <a:t>Evaluation of sediment transport from construction of an ocean outfall ($62K)</a:t>
            </a:r>
          </a:p>
          <a:p>
            <a:pPr lvl="1"/>
            <a:r>
              <a:rPr lang="en-US" dirty="0"/>
              <a:t>Management etc. for all of the above by professionals ($262K)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888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E9A4F-919B-CF04-965C-5A15990ED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USGS evaluation of Sagamore Lens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04F27-CC56-13BE-1981-E678C9613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Expect it to take one year</a:t>
            </a:r>
          </a:p>
          <a:p>
            <a:r>
              <a:rPr lang="en-US" dirty="0"/>
              <a:t>Answer by December 2024 or January 2025</a:t>
            </a:r>
          </a:p>
          <a:p>
            <a:r>
              <a:rPr lang="en-US" dirty="0"/>
              <a:t>Possible conclusions are:</a:t>
            </a:r>
          </a:p>
          <a:p>
            <a:pPr lvl="1"/>
            <a:r>
              <a:rPr lang="en-US" dirty="0"/>
              <a:t>No impact</a:t>
            </a:r>
          </a:p>
          <a:p>
            <a:pPr lvl="1"/>
            <a:r>
              <a:rPr lang="en-US" dirty="0"/>
              <a:t>Minor impact - some mitigation needed</a:t>
            </a:r>
          </a:p>
          <a:p>
            <a:pPr lvl="1"/>
            <a:r>
              <a:rPr lang="en-US" dirty="0"/>
              <a:t>Impact - could require that Town go back to land-based discharge option</a:t>
            </a:r>
          </a:p>
        </p:txBody>
      </p:sp>
    </p:spTree>
    <p:extLst>
      <p:ext uri="{BB962C8B-B14F-4D97-AF65-F5344CB8AC3E}">
        <p14:creationId xmlns:p14="http://schemas.microsoft.com/office/powerpoint/2010/main" val="4237478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CBA8B-0995-ED8A-1811-3E6B1BE9E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Marine Borings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B4819-5B71-24A0-B2C9-ABA409B58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Borings will be at 500-foot intervals.</a:t>
            </a:r>
          </a:p>
          <a:p>
            <a:r>
              <a:rPr lang="en-US" dirty="0"/>
              <a:t>Borings will go down 100 to 120 feet.</a:t>
            </a:r>
          </a:p>
          <a:p>
            <a:r>
              <a:rPr lang="en-US" dirty="0"/>
              <a:t>Requires coordination/approval of Coastal Zone Management (CZM). </a:t>
            </a:r>
          </a:p>
          <a:p>
            <a:r>
              <a:rPr lang="en-US" dirty="0"/>
              <a:t>Anticipated condition to do boring in Fall.</a:t>
            </a:r>
          </a:p>
          <a:p>
            <a:r>
              <a:rPr lang="en-US" dirty="0"/>
              <a:t>Early opportunity would be Fall 2024.</a:t>
            </a:r>
          </a:p>
          <a:p>
            <a:r>
              <a:rPr lang="en-US" dirty="0"/>
              <a:t>Specialized equipment – availability could push to 2025.</a:t>
            </a:r>
          </a:p>
        </p:txBody>
      </p:sp>
    </p:spTree>
    <p:extLst>
      <p:ext uri="{BB962C8B-B14F-4D97-AF65-F5344CB8AC3E}">
        <p14:creationId xmlns:p14="http://schemas.microsoft.com/office/powerpoint/2010/main" val="796315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5C308-C4AE-6007-0F01-0F5804F3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Optimistic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B1BC6-34BB-B47C-9FB1-120F92FA4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Finish USGS evaluation in December 2024</a:t>
            </a:r>
          </a:p>
          <a:p>
            <a:r>
              <a:rPr lang="en-US" dirty="0"/>
              <a:t>Complete borings in fall of 2024</a:t>
            </a:r>
          </a:p>
          <a:p>
            <a:r>
              <a:rPr lang="en-US" dirty="0"/>
              <a:t>Have two years of in situ data (marine fishery/eel grass) in 2025</a:t>
            </a:r>
          </a:p>
          <a:p>
            <a:r>
              <a:rPr lang="en-US" dirty="0"/>
              <a:t>Obtain funding for outfall permit application in fall of 2025</a:t>
            </a:r>
          </a:p>
          <a:p>
            <a:r>
              <a:rPr lang="en-US" dirty="0"/>
              <a:t>Submit outfall discharge permit application in early 2026</a:t>
            </a:r>
          </a:p>
          <a:p>
            <a:r>
              <a:rPr lang="en-US" dirty="0"/>
              <a:t>NPDES/MEPA review and approval by late 2027</a:t>
            </a:r>
          </a:p>
          <a:p>
            <a:r>
              <a:rPr lang="en-US" dirty="0"/>
              <a:t>Design outfall and effluent </a:t>
            </a:r>
            <a:r>
              <a:rPr lang="en-US"/>
              <a:t>pipe 2028</a:t>
            </a:r>
            <a:endParaRPr lang="en-US" dirty="0"/>
          </a:p>
          <a:p>
            <a:r>
              <a:rPr lang="en-US" dirty="0"/>
              <a:t>Construction 2029-2032.  Based on time for land-side effluent pipe.</a:t>
            </a:r>
          </a:p>
        </p:txBody>
      </p:sp>
    </p:spTree>
    <p:extLst>
      <p:ext uri="{BB962C8B-B14F-4D97-AF65-F5344CB8AC3E}">
        <p14:creationId xmlns:p14="http://schemas.microsoft.com/office/powerpoint/2010/main" val="1427581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470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Offshore Outfall Progress Report</vt:lpstr>
      <vt:lpstr>What is needed to apply for an outfall discharge permit?</vt:lpstr>
      <vt:lpstr>What is needed to develop design and construction cost?</vt:lpstr>
      <vt:lpstr>What permits and approvals are anticipated?</vt:lpstr>
      <vt:lpstr>What permits are required - continued</vt:lpstr>
      <vt:lpstr>Basis of current funding request</vt:lpstr>
      <vt:lpstr>USGS evaluation of Sagamore Lens</vt:lpstr>
      <vt:lpstr>Marine Borings</vt:lpstr>
      <vt:lpstr>Optimistic Schedule</vt:lpstr>
      <vt:lpstr>Comments?    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Outfall Progress Report</dc:title>
  <dc:creator>Stephen Rafferty</dc:creator>
  <cp:lastModifiedBy>membership fhmna.org</cp:lastModifiedBy>
  <cp:revision>18</cp:revision>
  <dcterms:created xsi:type="dcterms:W3CDTF">2023-10-10T23:45:47Z</dcterms:created>
  <dcterms:modified xsi:type="dcterms:W3CDTF">2023-10-21T18:23:52Z</dcterms:modified>
</cp:coreProperties>
</file>